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notesMasters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ba52120bf024d0b" /><Relationship Type="http://schemas.openxmlformats.org/officeDocument/2006/relationships/extended-properties" Target="/docProps/app.xml" Id="R9e255fb429114798" /><Relationship Type="http://schemas.openxmlformats.org/officeDocument/2006/relationships/officeDocument" Target="/ppt/presentation.xml" Id="Rd400e33b51bd45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e86d5b25ae40a8"/>
  </p:sldMasterIdLst>
  <p:notesMasterIdLst>
    <p:notesMasterId xmlns:r="http://schemas.openxmlformats.org/officeDocument/2006/relationships" r:id="Rd36c0656326c471d"/>
  </p:notesMasterIdLst>
  <p:sldIdLst>
    <p:sldId xmlns:r="http://schemas.openxmlformats.org/officeDocument/2006/relationships" id="256" r:id="Re67fd2e546fd4714"/>
    <p:sldId xmlns:r="http://schemas.openxmlformats.org/officeDocument/2006/relationships" id="257" r:id="Rb12b515a7ef94dfb"/>
    <p:sldId xmlns:r="http://schemas.openxmlformats.org/officeDocument/2006/relationships" id="258" r:id="R907cae88b9dc4de7"/>
    <p:sldId xmlns:r="http://schemas.openxmlformats.org/officeDocument/2006/relationships" id="259" r:id="Re393c52b69084128"/>
    <p:sldId xmlns:r="http://schemas.openxmlformats.org/officeDocument/2006/relationships" id="260" r:id="R9256adb185cf48b7"/>
    <p:sldId xmlns:r="http://schemas.openxmlformats.org/officeDocument/2006/relationships" id="261" r:id="R8bcbcb4150e244c4"/>
    <p:sldId xmlns:r="http://schemas.openxmlformats.org/officeDocument/2006/relationships" id="262" r:id="R69aa4e13d73b407e"/>
    <p:sldId xmlns:r="http://schemas.openxmlformats.org/officeDocument/2006/relationships" id="263" r:id="Rf52a42c278844aeb"/>
    <p:sldId xmlns:r="http://schemas.openxmlformats.org/officeDocument/2006/relationships" id="264" r:id="R39e7d6b582164e9b"/>
    <p:sldId xmlns:r="http://schemas.openxmlformats.org/officeDocument/2006/relationships" id="265" r:id="Rb25a0afe2f2a4fbc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xmlns:a="http://schemas.openxmlformats.org/drawingml/2006/main" n="120" d="100"/>
          <a:sy xmlns:a="http://schemas.openxmlformats.org/drawingml/2006/main" n="120" d="100"/>
        </p:scale>
        <p:origin x="800" y="184"/>
      </p:cViewPr>
      <p:guideLst/>
    </p:cSldViewPr>
  </p:slideViewPr>
  <p:notesTextViewPr>
    <p:cViewPr>
      <p:scale>
        <a:sx xmlns:a="http://schemas.openxmlformats.org/drawingml/2006/main" n="1" d="1"/>
        <a:sy xmlns:a="http://schemas.openxmlformats.org/drawingml/2006/main"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86d5b25ae40a8" /><Relationship Type="http://schemas.openxmlformats.org/officeDocument/2006/relationships/theme" Target="/ppt/theme/theme1.xml" Id="R6d1428a306d646e3" /><Relationship Type="http://schemas.openxmlformats.org/officeDocument/2006/relationships/notesMaster" Target="/ppt/notesMasters/notesMaster1.xml" Id="Rd36c0656326c471d" /><Relationship Type="http://schemas.openxmlformats.org/officeDocument/2006/relationships/presProps" Target="/ppt/presProps.xml" Id="R75f3bd519d6f4b46" /><Relationship Type="http://schemas.openxmlformats.org/officeDocument/2006/relationships/viewProps" Target="/ppt/viewProps.xml" Id="R9638a1c1706b43e0" /><Relationship Type="http://schemas.openxmlformats.org/officeDocument/2006/relationships/tableStyles" Target="/ppt/tableStyles.xml" Id="Rdacca237c8fa499c" /><Relationship Type="http://schemas.openxmlformats.org/officeDocument/2006/relationships/slide" Target="/ppt/slides/slide1.xml" Id="Re67fd2e546fd4714" /><Relationship Type="http://schemas.openxmlformats.org/officeDocument/2006/relationships/slide" Target="/ppt/slides/slide2.xml" Id="Rb12b515a7ef94dfb" /><Relationship Type="http://schemas.openxmlformats.org/officeDocument/2006/relationships/slide" Target="/ppt/slides/slide3.xml" Id="R907cae88b9dc4de7" /><Relationship Type="http://schemas.openxmlformats.org/officeDocument/2006/relationships/slide" Target="/ppt/slides/slide4.xml" Id="Re393c52b69084128" /><Relationship Type="http://schemas.openxmlformats.org/officeDocument/2006/relationships/slide" Target="/ppt/slides/slide5.xml" Id="R9256adb185cf48b7" /><Relationship Type="http://schemas.openxmlformats.org/officeDocument/2006/relationships/slide" Target="/ppt/slides/slide6.xml" Id="R8bcbcb4150e244c4" /><Relationship Type="http://schemas.openxmlformats.org/officeDocument/2006/relationships/slide" Target="/ppt/slides/slide7.xml" Id="R69aa4e13d73b407e" /><Relationship Type="http://schemas.openxmlformats.org/officeDocument/2006/relationships/slide" Target="/ppt/slides/slide8.xml" Id="Rf52a42c278844aeb" /><Relationship Type="http://schemas.openxmlformats.org/officeDocument/2006/relationships/slide" Target="/ppt/slides/slide9.xml" Id="R39e7d6b582164e9b" /><Relationship Type="http://schemas.openxmlformats.org/officeDocument/2006/relationships/slide" Target="/ppt/slides/slide10.xml" Id="Rb25a0afe2f2a4fb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2.xml" Id="R7be8498ff6cf40f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ba9c8fe095b49e4" /><Relationship Type="http://schemas.openxmlformats.org/officeDocument/2006/relationships/notesMaster" Target="/ppt/notesMasters/notesMaster1.xml" Id="R0bd8ac99f42c4b3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ddbbb3d94294906" /><Relationship Type="http://schemas.openxmlformats.org/officeDocument/2006/relationships/notesMaster" Target="/ppt/notesMasters/notesMaster1.xml" Id="R92038044646547e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d58a762b9bc46f0" /><Relationship Type="http://schemas.openxmlformats.org/officeDocument/2006/relationships/notesMaster" Target="/ppt/notesMasters/notesMaster1.xml" Id="R79b86a5ecedc4e3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a9e553987664b8c" /><Relationship Type="http://schemas.openxmlformats.org/officeDocument/2006/relationships/notesMaster" Target="/ppt/notesMasters/notesMaster1.xml" Id="Ra2858f6c1ce74d8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f25a86a221f40b7" /><Relationship Type="http://schemas.openxmlformats.org/officeDocument/2006/relationships/notesMaster" Target="/ppt/notesMasters/notesMaster1.xml" Id="Rac5d235123fb47a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92adfba584e460c" /><Relationship Type="http://schemas.openxmlformats.org/officeDocument/2006/relationships/notesMaster" Target="/ppt/notesMasters/notesMaster1.xml" Id="Rfbf37b5fa2fc47f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2f56ea4e63346e7" /><Relationship Type="http://schemas.openxmlformats.org/officeDocument/2006/relationships/notesMaster" Target="/ppt/notesMasters/notesMaster1.xml" Id="R629f3bfba34b4d0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c24f6a7109b4543" /><Relationship Type="http://schemas.openxmlformats.org/officeDocument/2006/relationships/notesMaster" Target="/ppt/notesMasters/notesMaster1.xml" Id="R374c867523bb465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8c14358426a497b" /><Relationship Type="http://schemas.openxmlformats.org/officeDocument/2006/relationships/notesMaster" Target="/ppt/notesMasters/notesMaster1.xml" Id="Ra8235a3a953a42c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7ac46f60e9249ec" /><Relationship Type="http://schemas.openxmlformats.org/officeDocument/2006/relationships/notesMaster" Target="/ppt/notesMasters/notesMaster1.xml" Id="R6c093c57accb403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37ef277e549d9" /></Relationships>
</file>

<file path=ppt/slideLayouts/slideLayout2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theme/theme1.xml" Id="R5f7965a7eb784347" /><Relationship Type="http://schemas.openxmlformats.org/officeDocument/2006/relationships/slideLayout" Target="/ppt/slideLayouts/slideLayout2.xml" Id="R5a123fcd944144e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123fcd944144e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75c09e63c9b94f73" /><Relationship Type="http://schemas.openxmlformats.org/officeDocument/2006/relationships/notesSlide" Target="/ppt/notesSlides/notesSlide1.xml" Id="R7f8232d96650413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d6c5d19c17794795" /><Relationship Type="http://schemas.openxmlformats.org/officeDocument/2006/relationships/notesSlide" Target="/ppt/notesSlides/notesSlide10.xml" Id="R52b1f3e142be41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97134b56a25427a" /><Relationship Type="http://schemas.openxmlformats.org/officeDocument/2006/relationships/notesSlide" Target="/ppt/notesSlides/notesSlide2.xml" Id="Rb85eabf59ec94b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d8a349dea42843bf" /><Relationship Type="http://schemas.openxmlformats.org/officeDocument/2006/relationships/notesSlide" Target="/ppt/notesSlides/notesSlide3.xml" Id="R22f0577ca6c64b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d0ca3b93dbe40dd" /><Relationship Type="http://schemas.openxmlformats.org/officeDocument/2006/relationships/notesSlide" Target="/ppt/notesSlides/notesSlide4.xml" Id="Rb15464a6ab9e42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a5ce66db3814d9b" /><Relationship Type="http://schemas.openxmlformats.org/officeDocument/2006/relationships/notesSlide" Target="/ppt/notesSlides/notesSlide5.xml" Id="R811fbc09964c43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6d13fdfe96494d93" /><Relationship Type="http://schemas.openxmlformats.org/officeDocument/2006/relationships/notesSlide" Target="/ppt/notesSlides/notesSlide6.xml" Id="R44e391eaee0f48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83f5c6fb345c499a" /><Relationship Type="http://schemas.openxmlformats.org/officeDocument/2006/relationships/notesSlide" Target="/ppt/notesSlides/notesSlide7.xml" Id="R7b52f71b3ed747e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f4f70142033246d1" /><Relationship Type="http://schemas.openxmlformats.org/officeDocument/2006/relationships/notesSlide" Target="/ppt/notesSlides/notesSlide8.xml" Id="R7e3a6b4b62bf4e0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6e03e661738f4b35" /><Relationship Type="http://schemas.openxmlformats.org/officeDocument/2006/relationships/notesSlide" Target="/ppt/notesSlides/notesSlide9.xml" Id="R29b81ea656fa429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7201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070CBB9-9F6E-42FC-95E3-63B5A925F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201C"/>
          </a:solidFill>
          <a:ln xmlns:a="http://schemas.openxmlformats.org/drawingml/2006/main" w="9525">
            <a:solidFill>
              <a:srgbClr val="17201C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6E90BAE-0BF3-400B-AB6C-4838DCE95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-1066800"/>
            <a:ext cx="3429000" cy="3429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6342C"/>
          </a:solidFill>
          <a:ln xmlns:a="http://schemas.openxmlformats.org/drawingml/2006/main" w="9525">
            <a:solidFill>
              <a:srgbClr val="26342C"/>
            </a:solidFill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8D2C870-D12D-45F4-A7CD-DD0988741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352550"/>
            <a:ext cx="2190750" cy="2190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A2D35"/>
          </a:solidFill>
          <a:ln xmlns:a="http://schemas.openxmlformats.org/drawingml/2006/main" w="9525">
            <a:solidFill>
              <a:srgbClr val="6A2D35"/>
            </a:solidFill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DF96E7E-DC7B-4AB8-9432-8A530E8EA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2571750"/>
            <a:ext cx="1066800" cy="1066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9963"/>
          </a:solidFill>
          <a:ln xmlns:a="http://schemas.openxmlformats.org/drawingml/2006/main" w="9525">
            <a:solidFill>
              <a:srgbClr val="B89963"/>
            </a:solidFill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65639FB-F651-4B4D-8CE4-616143FCD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19150"/>
            <a:ext cx="66675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201C"/>
          </a:solidFill>
          <a:ln xmlns:a="http://schemas.openxmlformats.org/drawingml/2006/main" w="9525">
            <a:solidFill>
              <a:srgbClr val="17201C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575" b="1" i="0">
                <a:solidFill>
                  <a:srgbClr val="B89963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 i="0">
                <a:solidFill>
                  <a:srgbClr val="B89963"/>
                </a:solidFill>
                <a:latin typeface="PingFang SC"/>
                <a:ea typeface="PingFang SC"/>
                <a:cs typeface="PingFang SC"/>
              </a:rPr>
              <a:t>长寿与生命艺术画廊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2AAD6A2-0D5C-44AA-B37B-00DEA3117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7334250" cy="165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201C"/>
          </a:solidFill>
          <a:ln xmlns:a="http://schemas.openxmlformats.org/drawingml/2006/main" w="9525">
            <a:solidFill>
              <a:srgbClr val="17201C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375" b="1" i="0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3375" b="1" i="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把长寿医学从服务，转化为高净值客户可感知的生命体验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78B2DE6-C2FD-44AE-98AF-0F06790E9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95700"/>
            <a:ext cx="45720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201C"/>
          </a:solidFill>
          <a:ln xmlns:a="http://schemas.openxmlformats.org/drawingml/2006/main" w="9525">
            <a:solidFill>
              <a:srgbClr val="17201C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0" i="0">
                <a:solidFill>
                  <a:srgbClr val="CDBFAD"/>
                </a:solidFill>
                <a:latin typeface="PingFang SC"/>
                <a:ea typeface="PingFang SC"/>
                <a:cs typeface="PingFang SC"/>
              </a:defRPr>
            </a:pPr>
            <a:r>
              <a:rPr sz="1350" b="0" i="0">
                <a:solidFill>
                  <a:srgbClr val="CDBFAD"/>
                </a:solidFill>
                <a:latin typeface="PingFang SC"/>
                <a:ea typeface="PingFang SC"/>
                <a:cs typeface="PingFang SC"/>
              </a:rPr>
              <a:t>Concept proposal for Longevity Ark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EEDF190-3927-431A-8686-EDF905BC0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76750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C554C"/>
          </a:solidFill>
          <a:ln xmlns:a="http://schemas.openxmlformats.org/drawingml/2006/main" w="9525">
            <a:solidFill>
              <a:srgbClr val="4C554C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6777997-9BDB-49ED-A77F-32D0F0B6C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43450"/>
            <a:ext cx="666750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201C"/>
          </a:solidFill>
          <a:ln xmlns:a="http://schemas.openxmlformats.org/drawingml/2006/main" w="9525">
            <a:solidFill>
              <a:srgbClr val="17201C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500" b="0" i="0">
                <a:solidFill>
                  <a:srgbClr val="E6DED1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 i="0">
                <a:solidFill>
                  <a:srgbClr val="E6DED1"/>
                </a:solidFill>
                <a:latin typeface="PingFang SC"/>
                <a:ea typeface="PingFang SC"/>
                <a:cs typeface="PingFang SC"/>
              </a:rPr>
              <a:t>定位：生命美学画廊 + 长寿医学会客厅 + 高净值会员活动空间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5FAA3D1-3B72-43AF-91A5-E2633985C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86450"/>
            <a:ext cx="40005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201C"/>
          </a:solidFill>
          <a:ln xmlns:a="http://schemas.openxmlformats.org/drawingml/2006/main" w="9525">
            <a:solidFill>
              <a:srgbClr val="17201C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00" b="0" i="0">
                <a:solidFill>
                  <a:srgbClr val="B8B1A5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 i="0">
                <a:solidFill>
                  <a:srgbClr val="B8B1A5"/>
                </a:solidFill>
                <a:latin typeface="PingFang SC"/>
                <a:ea typeface="PingFang SC"/>
                <a:cs typeface="PingFang SC"/>
              </a:rPr>
              <a:t>肖舒婷 | 产品策划与客户体验视角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2B6323D-8DD5-4351-B2FF-24610EF3A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15100"/>
            <a:ext cx="962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7FAE5E5-D39D-4CB5-AAAC-CD508E280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10350"/>
            <a:ext cx="3619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75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75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Longevity &amp; Life Gallery | Concept proposal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DCC9939-154D-4B56-9524-55F29B77D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572250"/>
            <a:ext cx="4953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12000"/>
              </a:lnSpc>
              <a:buNone/>
              <a:defRPr sz="9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9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47146742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6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A35A585-813C-43A6-A15E-4AA7DAF5D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334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E4B"/>
          </a:solidFill>
          <a:ln xmlns:a="http://schemas.openxmlformats.org/drawingml/2006/main" w="9525">
            <a:solidFill>
              <a:srgbClr val="B86E4B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7DF01CB-7442-4A28-952C-E682345D1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95300"/>
            <a:ext cx="34290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10  90-DAY MVP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97B34BD-E574-4763-9CE6-BEDF24BFA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14400"/>
            <a:ext cx="723900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925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2925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先用 90 天验证定位、客户兴趣和服务转化，不急着做重资产画廊。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E7C490A-1C65-4C74-ABE8-21B5F715A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857500"/>
            <a:ext cx="2990850" cy="1943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804655F-2BBF-4B9B-AFD5-28B1F4B2D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067050"/>
            <a:ext cx="93345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1" i="0">
                <a:solidFill>
                  <a:srgbClr val="B86E4B"/>
                </a:solidFill>
                <a:latin typeface="PingFang SC"/>
                <a:ea typeface="PingFang SC"/>
                <a:cs typeface="PingFang SC"/>
              </a:defRPr>
            </a:pPr>
            <a:r>
              <a:rPr sz="1275" b="1" i="0">
                <a:solidFill>
                  <a:srgbClr val="B86E4B"/>
                </a:solidFill>
                <a:latin typeface="PingFang SC"/>
                <a:ea typeface="PingFang SC"/>
                <a:cs typeface="PingFang SC"/>
              </a:rPr>
              <a:t>0-30 天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86496FB-5FAA-466B-8D44-97DE3395F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486150"/>
            <a:ext cx="209550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210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210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定位与调研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28943AA-A84F-4547-BDB3-F83B31369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038600"/>
            <a:ext cx="23622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  <a:defRPr sz="112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梳理客户画像、竞品、艺术家资源、医学主题库，确定首展主题。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4B113BA-9307-439D-A1B7-400CEC5C6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857500"/>
            <a:ext cx="2990850" cy="1943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508D288-F57C-4042-9C2B-3242D8914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067050"/>
            <a:ext cx="93345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1" i="0">
                <a:solidFill>
                  <a:srgbClr val="B86E4B"/>
                </a:solidFill>
                <a:latin typeface="PingFang SC"/>
                <a:ea typeface="PingFang SC"/>
                <a:cs typeface="PingFang SC"/>
              </a:defRPr>
            </a:pPr>
            <a:r>
              <a:rPr sz="1275" b="1" i="0">
                <a:solidFill>
                  <a:srgbClr val="B86E4B"/>
                </a:solidFill>
                <a:latin typeface="PingFang SC"/>
                <a:ea typeface="PingFang SC"/>
                <a:cs typeface="PingFang SC"/>
              </a:rPr>
              <a:t>31-60 天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D9295B7-4B2C-46C4-9FB8-5EA27F698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486150"/>
            <a:ext cx="209550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210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210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内容与活动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280D884-27CF-4068-BBBF-150752F4F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4038600"/>
            <a:ext cx="23622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  <a:defRPr sz="112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完成展览叙事、沙龙议程、客户邀请话术、健康评估体验流程。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196AADC-A9AA-4162-814E-4E37F77DC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857500"/>
            <a:ext cx="2990850" cy="1943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69A4233-3935-43E3-82F4-DA0847D60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067050"/>
            <a:ext cx="93345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1" i="0">
                <a:solidFill>
                  <a:srgbClr val="B86E4B"/>
                </a:solidFill>
                <a:latin typeface="PingFang SC"/>
                <a:ea typeface="PingFang SC"/>
                <a:cs typeface="PingFang SC"/>
              </a:defRPr>
            </a:pPr>
            <a:r>
              <a:rPr sz="1275" b="1" i="0">
                <a:solidFill>
                  <a:srgbClr val="B86E4B"/>
                </a:solidFill>
                <a:latin typeface="PingFang SC"/>
                <a:ea typeface="PingFang SC"/>
                <a:cs typeface="PingFang SC"/>
              </a:rPr>
              <a:t>61-90 天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C783E77-AB7E-43D4-A4DC-F9B01B6E9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486150"/>
            <a:ext cx="209550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210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210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小规模试运行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E5C52F1-C6F6-4370-9C03-914E6F5F8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4038600"/>
            <a:ext cx="23622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  <a:defRPr sz="112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举办闭门预览和两场沙龙，记录到场、咨询、转化和反馈数据。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949F0FD-9A21-433E-BDDB-5AB35B765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257800"/>
            <a:ext cx="105537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CDD"/>
          </a:solidFill>
          <a:ln xmlns:a="http://schemas.openxmlformats.org/drawingml/2006/main" w="9525">
            <a:solidFill>
              <a:srgbClr val="E7ECDD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9F9F9DA-3761-44D0-825E-05DD5B754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419725"/>
            <a:ext cx="99060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CDD"/>
          </a:solidFill>
          <a:ln xmlns:a="http://schemas.openxmlformats.org/drawingml/2006/main" w="9525">
            <a:solidFill>
              <a:srgbClr val="E7ECDD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65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我能承担的角色：主题策划、客户旅程设计、内容框架、活动 SOP、传播材料与产品化方案。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3FC4D95-CBA2-4F12-8B76-7A75933FE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15100"/>
            <a:ext cx="962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B6FD790-2D4C-4274-894F-3A0B6B833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10350"/>
            <a:ext cx="3619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75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75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Longevity &amp; Life Gallery | Concept proposal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D4A64AA-4D9D-4EEF-B24B-A9114C863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572250"/>
            <a:ext cx="4953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12000"/>
              </a:lnSpc>
              <a:buNone/>
              <a:defRPr sz="9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9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38225568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6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AA87A9B-1C40-470B-9021-34CEFE999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334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E4B"/>
          </a:solidFill>
          <a:ln xmlns:a="http://schemas.openxmlformats.org/drawingml/2006/main" w="9525">
            <a:solidFill>
              <a:srgbClr val="B86E4B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A8EAD1F-CC32-4453-B6B4-14F24B4A9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95300"/>
            <a:ext cx="34290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02  WHY NOW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1E51664-54C6-4192-B98E-03A6C4A44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14400"/>
            <a:ext cx="723900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925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2925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高净值健康消费正在从“医疗项目”转向“体验化关系”。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A171173-3BDB-4B8F-BC37-BE35D3192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38350"/>
            <a:ext cx="6191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5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长寿医学的机会不只在检测和干预，也在于建立长期信任：客户需要被理解，而不是被推销。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7D59527-48D4-4A7E-9294-03964AEED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990600"/>
            <a:ext cx="20383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A"/>
          </a:solidFill>
          <a:ln xmlns:a="http://schemas.openxmlformats.org/drawingml/2006/main" w="9525">
            <a:solidFill>
              <a:srgbClr val="ECE5DA"/>
            </a:solidFill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C180FAC-1E85-4B09-AAB9-E49621447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143000"/>
            <a:ext cx="16954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A"/>
          </a:solidFill>
          <a:ln xmlns:a="http://schemas.openxmlformats.org/drawingml/2006/main" w="9525">
            <a:solidFill>
              <a:srgbClr val="ECE5DA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2100" b="1" i="0">
                <a:solidFill>
                  <a:srgbClr val="5D6B48"/>
                </a:solidFill>
                <a:latin typeface="PingFang SC"/>
                <a:ea typeface="PingFang SC"/>
                <a:cs typeface="PingFang SC"/>
              </a:defRPr>
            </a:pPr>
            <a:r>
              <a:rPr sz="2100" b="1" i="0">
                <a:solidFill>
                  <a:srgbClr val="5D6B48"/>
                </a:solidFill>
                <a:latin typeface="PingFang SC"/>
                <a:ea typeface="PingFang SC"/>
                <a:cs typeface="PingFang SC"/>
              </a:rPr>
              <a:t>健康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6B8ECF6-0A6B-4E83-9C04-846D282F3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485900"/>
            <a:ext cx="16954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A"/>
          </a:solidFill>
          <a:ln xmlns:a="http://schemas.openxmlformats.org/drawingml/2006/main" w="9525">
            <a:solidFill>
              <a:srgbClr val="ECE5DA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97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从治病转向主动预防与健康寿命管理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1176CE3-87E8-46E5-8A0C-5DCA2B64A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990600"/>
            <a:ext cx="20383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A"/>
          </a:solidFill>
          <a:ln xmlns:a="http://schemas.openxmlformats.org/drawingml/2006/main" w="9525">
            <a:solidFill>
              <a:srgbClr val="ECE5DA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AF63863-D984-432E-8FBA-7C181FAD2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1143000"/>
            <a:ext cx="16954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A"/>
          </a:solidFill>
          <a:ln xmlns:a="http://schemas.openxmlformats.org/drawingml/2006/main" w="9525">
            <a:solidFill>
              <a:srgbClr val="ECE5DA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2100" b="1" i="0">
                <a:solidFill>
                  <a:srgbClr val="B86E4B"/>
                </a:solidFill>
                <a:latin typeface="PingFang SC"/>
                <a:ea typeface="PingFang SC"/>
                <a:cs typeface="PingFang SC"/>
              </a:defRPr>
            </a:pPr>
            <a:r>
              <a:rPr sz="2100" b="1" i="0">
                <a:solidFill>
                  <a:srgbClr val="B86E4B"/>
                </a:solidFill>
                <a:latin typeface="PingFang SC"/>
                <a:ea typeface="PingFang SC"/>
                <a:cs typeface="PingFang SC"/>
              </a:rPr>
              <a:t>体验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3B29E0E-8F04-4E35-93D4-A4F1861F2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1485900"/>
            <a:ext cx="16954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A"/>
          </a:solidFill>
          <a:ln xmlns:a="http://schemas.openxmlformats.org/drawingml/2006/main" w="9525">
            <a:solidFill>
              <a:srgbClr val="ECE5DA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97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97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高净值人群更重视文化、审美与情绪价值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2661452-8BC8-45E2-99F3-23DB21C79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67050"/>
            <a:ext cx="3143250" cy="1600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69840E1-6A14-4518-9507-2225D2EC1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67050"/>
            <a:ext cx="57150" cy="1600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6B48"/>
          </a:solidFill>
          <a:ln xmlns:a="http://schemas.openxmlformats.org/drawingml/2006/main" w="9525">
            <a:solidFill>
              <a:srgbClr val="5D6B48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B6901E8-6110-4C34-B099-1BCC02D13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238500"/>
            <a:ext cx="2762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50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150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市场信号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F15C91D-4A0D-4587-AB30-7506AFE5F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619500"/>
            <a:ext cx="27241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22000"/>
              </a:lnSpc>
              <a:buNone/>
              <a:defRPr sz="12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wellness、longevity、私人健康管家、疗愈空间成为高端服务的新语言。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2B844FE-BA0B-465C-B111-0300ED1A4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067050"/>
            <a:ext cx="3143250" cy="1600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9BFCB7F-F568-4449-8894-71C361CE4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067050"/>
            <a:ext cx="57150" cy="1600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E4B"/>
          </a:solidFill>
          <a:ln xmlns:a="http://schemas.openxmlformats.org/drawingml/2006/main" w="9525">
            <a:solidFill>
              <a:srgbClr val="B86E4B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20DD3FB-C1CB-4EAA-BE2F-67CEBAA54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238500"/>
            <a:ext cx="2762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50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150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客户心理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E8A29F7-6BBB-4028-9B73-DDCD99653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619500"/>
            <a:ext cx="27241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22000"/>
              </a:lnSpc>
              <a:buNone/>
              <a:defRPr sz="12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高净值客户不缺信息，缺的是可信任、可持续、低压感的进入方式。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1B230FD-8E13-4786-BF3E-E3D45D959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067050"/>
            <a:ext cx="3143250" cy="1600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E8A92EC-34B8-45E5-AB71-66B18D7D7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067050"/>
            <a:ext cx="57150" cy="1600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A2D35"/>
          </a:solidFill>
          <a:ln xmlns:a="http://schemas.openxmlformats.org/drawingml/2006/main" w="9525">
            <a:solidFill>
              <a:srgbClr val="6A2D35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E3B250A-4537-4FE4-906D-AD85AF422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238500"/>
            <a:ext cx="2762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50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150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品牌机会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7453DC0-83F5-4942-B664-7C10C6DD7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619500"/>
            <a:ext cx="27241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22000"/>
              </a:lnSpc>
              <a:buNone/>
              <a:defRPr sz="12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艺术画廊可以把医学理性转化成生命叙事，让服务显得更高级、更可信。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5AF9FE9-42C5-45E1-8BE3-36987EAA2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524500"/>
            <a:ext cx="971550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12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参考趋势：Global Wellness Institute 关注健康地产/健康社区；高端消费报告持续强调健康与体验消费。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1C8399D-8EA8-450B-9E21-3F678E7F8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15100"/>
            <a:ext cx="962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55DD302-5FE9-4F4C-8D16-238DF1328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10350"/>
            <a:ext cx="3619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75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75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Longevity &amp; Life Gallery | Concept proposal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47A2C64-18E8-4CAB-BD40-46CA7AD1C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572250"/>
            <a:ext cx="4953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12000"/>
              </a:lnSpc>
              <a:buNone/>
              <a:defRPr sz="9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9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49414335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6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117C362-B1A8-4F2C-B8D7-6D1CF90AB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334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E4B"/>
          </a:solidFill>
          <a:ln xmlns:a="http://schemas.openxmlformats.org/drawingml/2006/main" w="9525">
            <a:solidFill>
              <a:srgbClr val="B86E4B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DF4344C-E2F8-4172-B56F-78B5BD91E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95300"/>
            <a:ext cx="34290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03  STRATEGIC ROLE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553ACAA-79C9-48F5-99F8-C8124F726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14400"/>
            <a:ext cx="723900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925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2925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画廊不是副业，而是长寿方舟的高端客户入口。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C31EF7B-8E62-45A1-8DB5-96C64CFB0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067050"/>
            <a:ext cx="16192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B09EF76-9295-4D29-9A08-F337A09FC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352800"/>
            <a:ext cx="11620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12000"/>
              </a:lnSpc>
              <a:buNone/>
              <a:defRPr sz="1575" b="1" i="0">
                <a:solidFill>
                  <a:srgbClr val="5D6B48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 i="0">
                <a:solidFill>
                  <a:srgbClr val="5D6B48"/>
                </a:solidFill>
                <a:latin typeface="PingFang SC"/>
                <a:ea typeface="PingFang SC"/>
                <a:cs typeface="PingFang SC"/>
              </a:rPr>
              <a:t>获客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6F52B1D-3297-4285-BC8D-01E5FD0F9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790950"/>
            <a:ext cx="12001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18000"/>
              </a:lnSpc>
              <a:buNone/>
              <a:defRPr sz="97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97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用生命主题、艺术家合作和闭门沙龙吸引客户主动到场。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F66D892-5A09-456A-9986-5BEAFB21A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3867150"/>
            <a:ext cx="476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70FF9FC-F8AD-41F5-922E-1826C026E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067050"/>
            <a:ext cx="16192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A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4EAC20C-FD23-4851-B3BA-23BD74CEB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352800"/>
            <a:ext cx="11620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A"/>
          </a:solidFill>
          <a:ln xmlns:a="http://schemas.openxmlformats.org/drawingml/2006/main" w="9525">
            <a:solidFill>
              <a:srgbClr val="ECE5DA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12000"/>
              </a:lnSpc>
              <a:buNone/>
              <a:defRPr sz="1575" b="1" i="0">
                <a:solidFill>
                  <a:srgbClr val="B86E4B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 i="0">
                <a:solidFill>
                  <a:srgbClr val="B86E4B"/>
                </a:solidFill>
                <a:latin typeface="PingFang SC"/>
                <a:ea typeface="PingFang SC"/>
                <a:cs typeface="PingFang SC"/>
              </a:rPr>
              <a:t>建立信任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3002451-F3A4-4913-BC68-9B3B82547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3790950"/>
            <a:ext cx="12001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A"/>
          </a:solidFill>
          <a:ln xmlns:a="http://schemas.openxmlformats.org/drawingml/2006/main" w="9525">
            <a:solidFill>
              <a:srgbClr val="ECE5DA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18000"/>
              </a:lnSpc>
              <a:buNone/>
              <a:defRPr sz="97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97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用审美和叙事降低医疗销售感，让客户先理解价值观。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DCCBF05-BFE4-4E11-9FA2-1DEC11FD4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3867150"/>
            <a:ext cx="476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2DE77BB-E46E-4124-A476-192F493D6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3067050"/>
            <a:ext cx="16192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13D5966-35FB-4E52-B8A4-97C67CF9A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3352800"/>
            <a:ext cx="11620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12000"/>
              </a:lnSpc>
              <a:buNone/>
              <a:defRPr sz="1575" b="1" i="0">
                <a:solidFill>
                  <a:srgbClr val="6A2D35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 i="0">
                <a:solidFill>
                  <a:srgbClr val="6A2D35"/>
                </a:solidFill>
                <a:latin typeface="PingFang SC"/>
                <a:ea typeface="PingFang SC"/>
                <a:cs typeface="PingFang SC"/>
              </a:rPr>
              <a:t>转化服务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59304BC-9D84-4E25-BBA7-A27F81F1A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3790950"/>
            <a:ext cx="12001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18000"/>
              </a:lnSpc>
              <a:buNone/>
              <a:defRPr sz="97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97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从沙龙和体验自然进入健康评估、医生解读与会员方案。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315F861-660D-4431-BD8A-08A0D9160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867150"/>
            <a:ext cx="476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C041B30-FBF4-43C6-8A47-3B4BC77D1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67050"/>
            <a:ext cx="16192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A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DC8D3F4-F756-4465-95BF-B316E1AF7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3352800"/>
            <a:ext cx="11620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A"/>
          </a:solidFill>
          <a:ln xmlns:a="http://schemas.openxmlformats.org/drawingml/2006/main" w="9525">
            <a:solidFill>
              <a:srgbClr val="ECE5DA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12000"/>
              </a:lnSpc>
              <a:buNone/>
              <a:defRPr sz="1575" b="1" i="0">
                <a:solidFill>
                  <a:srgbClr val="B89963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 i="0">
                <a:solidFill>
                  <a:srgbClr val="B89963"/>
                </a:solidFill>
                <a:latin typeface="PingFang SC"/>
                <a:ea typeface="PingFang SC"/>
                <a:cs typeface="PingFang SC"/>
              </a:rPr>
              <a:t>长期留存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D5CC396-935A-4BF0-9C0A-5358FB7E9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3790950"/>
            <a:ext cx="12001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A"/>
          </a:solidFill>
          <a:ln xmlns:a="http://schemas.openxmlformats.org/drawingml/2006/main" w="9525">
            <a:solidFill>
              <a:srgbClr val="ECE5DA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18000"/>
              </a:lnSpc>
              <a:buNone/>
              <a:defRPr sz="97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97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用持续展览、会员活动和家庭主题增强复访与转介绍。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9A83C23-CECB-461B-A44E-877DB4C5F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3867150"/>
            <a:ext cx="476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80D5647-C755-4FAE-980A-0B3913273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067050"/>
            <a:ext cx="16192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32DA839-FE5D-4A7C-A43B-FC626CB7F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352800"/>
            <a:ext cx="11620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12000"/>
              </a:lnSpc>
              <a:buNone/>
              <a:defRPr sz="1575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品牌溢价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6730F7E-CA08-4F34-B488-C1742148F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3790950"/>
            <a:ext cx="12001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18000"/>
              </a:lnSpc>
              <a:buNone/>
              <a:defRPr sz="97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97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把“抗衰项目”升级为“生命质量管理”的高端品牌。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64D553A-EF64-4521-90F0-486F0A5C7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91150"/>
            <a:ext cx="93345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80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180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核心判断：如果画廊只卖画，现金流难；如果画廊服务客户关系，价值会放大。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97B53E8-727C-4993-BAE8-F2F65A1C5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15100"/>
            <a:ext cx="962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D92C70E-E208-4770-B8C0-1EA3223B5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10350"/>
            <a:ext cx="3619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75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75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Longevity &amp; Life Gallery | Concept proposal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050DCC6-2C6F-4D3F-8348-6CB45A6F3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572250"/>
            <a:ext cx="4953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12000"/>
              </a:lnSpc>
              <a:buNone/>
              <a:defRPr sz="9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9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14352114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6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11FA603-8250-4C8B-849D-EB1F7F602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334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E4B"/>
          </a:solidFill>
          <a:ln xmlns:a="http://schemas.openxmlformats.org/drawingml/2006/main" w="9525">
            <a:solidFill>
              <a:srgbClr val="B86E4B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70A3A90-5382-4C13-9443-88E5A10EF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95300"/>
            <a:ext cx="34290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04  POSITIONING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4FC6C34-95EE-4CF5-B05A-D3C3D8D52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14400"/>
            <a:ext cx="723900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925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2925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它应被定义为“生命美学体验空间”，而不是普通画廊或医疗展厅。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DF52D91-FBFB-4861-A97F-79BF73FF2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857500"/>
            <a:ext cx="2990850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1B777AA-4262-497A-A778-A71976A24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086100"/>
            <a:ext cx="6667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125" b="1" i="0">
                <a:solidFill>
                  <a:srgbClr val="B86E4B"/>
                </a:solidFill>
                <a:latin typeface="PingFang SC"/>
                <a:ea typeface="PingFang SC"/>
                <a:cs typeface="PingFang SC"/>
              </a:defRPr>
            </a:pPr>
            <a:r>
              <a:rPr sz="1125" b="1" i="0">
                <a:solidFill>
                  <a:srgbClr val="B86E4B"/>
                </a:solidFill>
                <a:latin typeface="PingFang SC"/>
                <a:ea typeface="PingFang SC"/>
                <a:cs typeface="PingFang SC"/>
              </a:rPr>
              <a:t>不做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36CB37F-2155-4CDD-8082-A2818B6F1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467100"/>
            <a:ext cx="2381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单纯卖画的商业画廊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E7E54A2-B4E4-41F0-A691-5A0F8852F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229100"/>
            <a:ext cx="23622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  <a:defRPr sz="112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定价和交易容易盖过品牌价值，也增加不必要的合规风险。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9BFC4D1-7EEE-4981-9A00-F046E4A1D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857500"/>
            <a:ext cx="2990850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FE48002-EE3B-4E76-B0DC-47DD48E07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086100"/>
            <a:ext cx="6667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125" b="1" i="0">
                <a:solidFill>
                  <a:srgbClr val="B86E4B"/>
                </a:solidFill>
                <a:latin typeface="PingFang SC"/>
                <a:ea typeface="PingFang SC"/>
                <a:cs typeface="PingFang SC"/>
              </a:defRPr>
            </a:pPr>
            <a:r>
              <a:rPr sz="1125" b="1" i="0">
                <a:solidFill>
                  <a:srgbClr val="B86E4B"/>
                </a:solidFill>
                <a:latin typeface="PingFang SC"/>
                <a:ea typeface="PingFang SC"/>
                <a:cs typeface="PingFang SC"/>
              </a:rPr>
              <a:t>不做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E1C1B81-9CA7-4376-B317-21D55B201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467100"/>
            <a:ext cx="2381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医疗机构的漂亮展厅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DD6C571-BF71-47E4-9C32-E18BC73D9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4229100"/>
            <a:ext cx="23622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  <a:defRPr sz="112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如果只是陈列检测与抗衰项目，会让高净值客户感到被销售。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D13E082-15F8-46A1-9BFE-5438DD2F2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857500"/>
            <a:ext cx="2990850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CDD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9F92A7E-D633-4C30-BB7C-CFBC6E45C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086100"/>
            <a:ext cx="6667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CDD"/>
          </a:solidFill>
          <a:ln xmlns:a="http://schemas.openxmlformats.org/drawingml/2006/main" w="9525">
            <a:solidFill>
              <a:srgbClr val="E7ECDD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125" b="1" i="0">
                <a:solidFill>
                  <a:srgbClr val="5D6B48"/>
                </a:solidFill>
                <a:latin typeface="PingFang SC"/>
                <a:ea typeface="PingFang SC"/>
                <a:cs typeface="PingFang SC"/>
              </a:defRPr>
            </a:pPr>
            <a:r>
              <a:rPr sz="1125" b="1" i="0">
                <a:solidFill>
                  <a:srgbClr val="5D6B48"/>
                </a:solidFill>
                <a:latin typeface="PingFang SC"/>
                <a:ea typeface="PingFang SC"/>
                <a:cs typeface="PingFang SC"/>
              </a:rPr>
              <a:t>要做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DCD96DF-8D89-4829-8B38-C9562AF35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467100"/>
            <a:ext cx="2381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CDD"/>
          </a:solidFill>
          <a:ln xmlns:a="http://schemas.openxmlformats.org/drawingml/2006/main" w="9525">
            <a:solidFill>
              <a:srgbClr val="E7ECDD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195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长寿医学的生命会客厅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3C9C469-D675-4BAD-ADD9-B2996C892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4229100"/>
            <a:ext cx="23622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CDD"/>
          </a:solidFill>
          <a:ln xmlns:a="http://schemas.openxmlformats.org/drawingml/2006/main" w="9525">
            <a:solidFill>
              <a:srgbClr val="E7ECDD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  <a:defRPr sz="112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用艺术、科学和私人活动，帮助客户理解健康寿命与生命质量。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5FFD618-850E-4A05-B47F-485B1FAEC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467350"/>
            <a:ext cx="990600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35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建议命名方向：Longevity &amp; Life Gallery / 长寿与生命画廊 / 生命方舟艺术空间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9D6D9A7-4066-495D-8FBD-442F9140F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15100"/>
            <a:ext cx="962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3B99D0A-9453-4137-8E87-9820F97EE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10350"/>
            <a:ext cx="3619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75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75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Longevity &amp; Life Gallery | Concept proposal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FE8652B-7869-4D7A-BCF9-9BDD1A231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572250"/>
            <a:ext cx="4953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12000"/>
              </a:lnSpc>
              <a:buNone/>
              <a:defRPr sz="9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9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96164265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6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737F6A9-8D3A-4BF9-8D88-3C731B4E1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334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E4B"/>
          </a:solidFill>
          <a:ln xmlns:a="http://schemas.openxmlformats.org/drawingml/2006/main" w="9525">
            <a:solidFill>
              <a:srgbClr val="B86E4B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09E57B8-79CE-4642-BAB1-D5DFF4914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95300"/>
            <a:ext cx="34290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05  AUDIENCE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DCE32C6-A4A9-4665-8E25-F89E187DB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14400"/>
            <a:ext cx="723900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925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2925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目标用户不是“看展人群”，而是正在重新规划生命质量的高净值家庭。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427BC42-01A9-41CA-AB30-833635C4F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705100"/>
            <a:ext cx="300990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B79D2A8-6C87-4C42-8CF9-5313E260A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705100"/>
            <a:ext cx="5715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6B48"/>
          </a:solidFill>
          <a:ln xmlns:a="http://schemas.openxmlformats.org/drawingml/2006/main" w="9525">
            <a:solidFill>
              <a:srgbClr val="5D6B48"/>
            </a:solidFill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DB8375F-ACFE-47B0-871F-3A2012CA6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876550"/>
            <a:ext cx="26289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50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150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35-50 岁企业家/高管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188F9F3-5BD3-4A99-9476-B0540629B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257550"/>
            <a:ext cx="2590800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22000"/>
              </a:lnSpc>
              <a:buNone/>
              <a:defRPr sz="12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高压、亚健康、睡眠和代谢焦虑明显。需要低负担的入口，先建立健康意识和行动动机。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A54D383-7009-4279-A267-63AF6544C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705100"/>
            <a:ext cx="300990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6112560-DD02-4608-A767-453B32CBE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705100"/>
            <a:ext cx="5715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A2D35"/>
          </a:solidFill>
          <a:ln xmlns:a="http://schemas.openxmlformats.org/drawingml/2006/main" w="9525">
            <a:solidFill>
              <a:srgbClr val="6A2D35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200A7A7-DC1A-4967-9A0E-46A015443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2876550"/>
            <a:ext cx="26289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50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150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50-65 岁家族决策者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883AC81-F84D-4946-B156-4E9DD2AFA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3257550"/>
            <a:ext cx="2590800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22000"/>
              </a:lnSpc>
              <a:buNone/>
              <a:defRPr sz="12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关注癌症、心脑血管、认知、家族传承和晚年生活质量。更愿意为可信赖体系付费。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66B0514-02DE-45D4-9EE4-FEC6EA7A3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705100"/>
            <a:ext cx="300990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C98D7CA-6625-4DC5-9E77-C901F9163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705100"/>
            <a:ext cx="5715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E4B"/>
          </a:solidFill>
          <a:ln xmlns:a="http://schemas.openxmlformats.org/drawingml/2006/main" w="9525">
            <a:solidFill>
              <a:srgbClr val="B86E4B"/>
            </a:solidFill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CF9D79C-219C-484F-9A08-B2CDABFDF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876550"/>
            <a:ext cx="26289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50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150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高净值女性与家庭会员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D159821-418E-4FEC-BD77-6DDC2A306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257550"/>
            <a:ext cx="2590800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22000"/>
              </a:lnSpc>
              <a:buNone/>
              <a:defRPr sz="12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关注更年期、皮肤与身体状态、情绪睡眠、照护父母和家庭健康安排。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322FB4B-40E2-4A21-95AB-1EF17E45A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562600"/>
            <a:ext cx="98107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50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150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产品启示：画廊活动要避免泛泛谈艺术，应围绕生命阶段、身体状态、家庭角色与未来医学建立细分主题。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6CC3072-7508-4778-899A-14B2F3F5F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15100"/>
            <a:ext cx="962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0FD96D4-19A4-40B6-9D8D-7E9982E46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10350"/>
            <a:ext cx="3619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75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75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Longevity &amp; Life Gallery | Concept proposal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9E36878-E1E3-4CDB-8CE5-F0DEB96ED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572250"/>
            <a:ext cx="4953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12000"/>
              </a:lnSpc>
              <a:buNone/>
              <a:defRPr sz="9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9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46408681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6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75A3361-8594-4F3A-8606-078C4D90C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334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E4B"/>
          </a:solidFill>
          <a:ln xmlns:a="http://schemas.openxmlformats.org/drawingml/2006/main" w="9525">
            <a:solidFill>
              <a:srgbClr val="B86E4B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EA52E99-8CF6-4437-A5D8-44CCEE244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95300"/>
            <a:ext cx="34290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06  CUSTOMER JOURNEY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2626437-0904-48D9-8F35-4D3FAF06B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14400"/>
            <a:ext cx="723900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925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2925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客户旅程要从审美体验进入健康信任，再进入会员服务。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5F94DB8-3248-4727-84CA-CF04CBD23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105150"/>
            <a:ext cx="13525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F9F9445-6D0B-41BB-9AA2-4360AAC61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295650"/>
            <a:ext cx="4572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1" i="0">
                <a:solidFill>
                  <a:srgbClr val="B86E4B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 i="0">
                <a:solidFill>
                  <a:srgbClr val="B86E4B"/>
                </a:solidFill>
                <a:latin typeface="PingFang SC"/>
                <a:ea typeface="PingFang SC"/>
                <a:cs typeface="PingFang SC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436E748-04D6-4468-ABED-C0A2DA73B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19500"/>
            <a:ext cx="9144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65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邀请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2927442-7FAE-487F-8C18-CECF21C84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943350"/>
            <a:ext cx="99060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9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私密邀请 / 合作伙伴推荐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8351B49-DC50-4932-8883-42F063F70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3657600"/>
            <a:ext cx="400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963"/>
          </a:solidFill>
          <a:ln xmlns:a="http://schemas.openxmlformats.org/drawingml/2006/main" w="9525">
            <a:solidFill>
              <a:srgbClr val="B89963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24D54DB-4E9C-4CB5-8CD0-29251C190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3105150"/>
            <a:ext cx="13525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C531E96-E2C7-4A28-909D-BE6C1E6C0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295650"/>
            <a:ext cx="4572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1" i="0">
                <a:solidFill>
                  <a:srgbClr val="B86E4B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 i="0">
                <a:solidFill>
                  <a:srgbClr val="B86E4B"/>
                </a:solidFill>
                <a:latin typeface="PingFang SC"/>
                <a:ea typeface="PingFang SC"/>
                <a:cs typeface="PingFang SC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98B747E-F2DB-48FC-8548-A4DBA922F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619500"/>
            <a:ext cx="9144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65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到场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7DB328D-0083-4B21-A86A-3CE3D064E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943350"/>
            <a:ext cx="99060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9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主题展览 + 生命叙事导览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AA7AF26-2150-4CC0-B377-A070010BE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3657600"/>
            <a:ext cx="400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963"/>
          </a:solidFill>
          <a:ln xmlns:a="http://schemas.openxmlformats.org/drawingml/2006/main" w="9525">
            <a:solidFill>
              <a:srgbClr val="B89963"/>
            </a:solidFill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544D34E-C79B-4380-B8EE-351094D2A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105150"/>
            <a:ext cx="13525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1F4F7F6-DC86-4F6D-A7D2-935D35251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295650"/>
            <a:ext cx="4572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1" i="0">
                <a:solidFill>
                  <a:srgbClr val="B86E4B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 i="0">
                <a:solidFill>
                  <a:srgbClr val="B86E4B"/>
                </a:solidFill>
                <a:latin typeface="PingFang SC"/>
                <a:ea typeface="PingFang SC"/>
                <a:cs typeface="PingFang SC"/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7958A9D-05C9-4757-804A-4C2CA6821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619500"/>
            <a:ext cx="9144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65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共鸣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87D9944-36FF-4A4C-BDC2-47BB6950D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943350"/>
            <a:ext cx="99060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9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医生、艺术家、科学家沙龙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5CDE134-364C-44EA-95D7-D1A692949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3657600"/>
            <a:ext cx="400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963"/>
          </a:solidFill>
          <a:ln xmlns:a="http://schemas.openxmlformats.org/drawingml/2006/main" w="9525">
            <a:solidFill>
              <a:srgbClr val="B89963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9526737-1F93-4B98-9B50-5B79F0A0C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105150"/>
            <a:ext cx="13525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FFB2826-F43F-472B-875D-DBBD72F92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295650"/>
            <a:ext cx="4572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1" i="0">
                <a:solidFill>
                  <a:srgbClr val="B86E4B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 i="0">
                <a:solidFill>
                  <a:srgbClr val="B86E4B"/>
                </a:solidFill>
                <a:latin typeface="PingFang SC"/>
                <a:ea typeface="PingFang SC"/>
                <a:cs typeface="PingFang SC"/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E945C96-C17F-45EB-B7CC-55A93E2FA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619500"/>
            <a:ext cx="9144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65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评估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47EDBCD-DE39-4479-B34E-C8130BDFC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943350"/>
            <a:ext cx="99060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9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轻量健康问卷 / 风险初筛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ACB7126-A64F-4CBA-B1EC-317E1BDFB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657600"/>
            <a:ext cx="400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963"/>
          </a:solidFill>
          <a:ln xmlns:a="http://schemas.openxmlformats.org/drawingml/2006/main" w="9525">
            <a:solidFill>
              <a:srgbClr val="B89963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2BC4F9E-73D7-46E6-9194-7B537348C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3105150"/>
            <a:ext cx="13525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9CF4839-C1F3-4D1F-96FC-A8546DBAC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295650"/>
            <a:ext cx="4572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1" i="0">
                <a:solidFill>
                  <a:srgbClr val="B86E4B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 i="0">
                <a:solidFill>
                  <a:srgbClr val="B86E4B"/>
                </a:solidFill>
                <a:latin typeface="PingFang SC"/>
                <a:ea typeface="PingFang SC"/>
                <a:cs typeface="PingFang SC"/>
              </a:rPr>
              <a:t>05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6F357FD-960A-45CB-8FFB-76C0DEB8C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619500"/>
            <a:ext cx="9144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65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方案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CFF54FA-0849-44B9-9515-22A85E590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943350"/>
            <a:ext cx="99060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9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医生解读 + 长寿管理路径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6A60C82-1927-4768-A848-41CEE69AF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657600"/>
            <a:ext cx="400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963"/>
          </a:solidFill>
          <a:ln xmlns:a="http://schemas.openxmlformats.org/drawingml/2006/main" w="9525">
            <a:solidFill>
              <a:srgbClr val="B89963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4262352-8771-435C-B473-22E5D7740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3105150"/>
            <a:ext cx="13525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99472E2-C08A-48C6-9FA1-A9C54BECA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3295650"/>
            <a:ext cx="4572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1" i="0">
                <a:solidFill>
                  <a:srgbClr val="B86E4B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 i="0">
                <a:solidFill>
                  <a:srgbClr val="B86E4B"/>
                </a:solidFill>
                <a:latin typeface="PingFang SC"/>
                <a:ea typeface="PingFang SC"/>
                <a:cs typeface="PingFang SC"/>
              </a:rPr>
              <a:t>06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D148253-8ECA-4CFA-95C3-C397163EE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3619500"/>
            <a:ext cx="9144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65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留存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5047A87-EEBE-48B1-93A6-A0DDFB2A9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3943350"/>
            <a:ext cx="99060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9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会员活动 / 复测 / 家庭健康档案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5C606B1-68CF-4878-9E82-9A20CCABB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5162550"/>
            <a:ext cx="93345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65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关键：不在第一触点强推套餐，而是在第三、第四触点建立“我被理解、我愿意继续聊”的信任。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A430E1D-F4EC-43B8-93D2-B3D19AE2B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15100"/>
            <a:ext cx="962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F8B59E2-30B0-469A-8070-362673EFE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10350"/>
            <a:ext cx="3619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75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75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Longevity &amp; Life Gallery | Concept proposal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712AA2D-A3C9-4A33-AF58-A80665214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572250"/>
            <a:ext cx="4953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12000"/>
              </a:lnSpc>
              <a:buNone/>
              <a:defRPr sz="9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9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211352733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6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9903694-E3DD-4C78-ACD1-B6393F6CD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334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E4B"/>
          </a:solidFill>
          <a:ln xmlns:a="http://schemas.openxmlformats.org/drawingml/2006/main" w="9525">
            <a:solidFill>
              <a:srgbClr val="B86E4B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7EC59DF-BA2F-4F1A-984D-9BDD49FD6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95300"/>
            <a:ext cx="34290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07  CONTENT PILLARS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1CE2FDB-9ADC-4DC1-A816-2AAED5368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14400"/>
            <a:ext cx="723900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925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2925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用六个主题支柱，把“长寿”讲成有审美、有科学、有私人意义的故事。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A8FE915-A1AD-4086-8CD4-12344BA4A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781300"/>
            <a:ext cx="299085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6BE15EB-DB45-40D0-BD64-4CC941512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781300"/>
            <a:ext cx="29908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6B48"/>
          </a:solidFill>
          <a:ln xmlns:a="http://schemas.openxmlformats.org/drawingml/2006/main" w="9525">
            <a:solidFill>
              <a:srgbClr val="5D6B48"/>
            </a:solidFill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65A9C09-CCF4-478B-9623-BFA3DABC5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028950"/>
            <a:ext cx="6667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800" b="1" i="0">
                <a:solidFill>
                  <a:srgbClr val="5D6B48"/>
                </a:solidFill>
                <a:latin typeface="PingFang SC"/>
                <a:ea typeface="PingFang SC"/>
                <a:cs typeface="PingFang SC"/>
              </a:defRPr>
            </a:pPr>
            <a:r>
              <a:rPr sz="1800" b="1" i="0">
                <a:solidFill>
                  <a:srgbClr val="5D6B48"/>
                </a:solidFill>
                <a:latin typeface="PingFang SC"/>
                <a:ea typeface="PingFang SC"/>
                <a:cs typeface="PingFang SC"/>
              </a:rPr>
              <a:t>时间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F3B212C-44D7-444D-884B-298171FC0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057525"/>
            <a:ext cx="16383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12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年龄、节律、健康寿命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4BB3D49-3B7A-4F14-9191-B09A3E45B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781300"/>
            <a:ext cx="299085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52AE16A-BB6D-4DDD-8ACF-C142147E2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781300"/>
            <a:ext cx="29908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E4B"/>
          </a:solidFill>
          <a:ln xmlns:a="http://schemas.openxmlformats.org/drawingml/2006/main" w="9525">
            <a:solidFill>
              <a:srgbClr val="B86E4B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5D53430-80C1-49E0-B27C-0F784BF0A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028950"/>
            <a:ext cx="6667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800" b="1" i="0">
                <a:solidFill>
                  <a:srgbClr val="B86E4B"/>
                </a:solidFill>
                <a:latin typeface="PingFang SC"/>
                <a:ea typeface="PingFang SC"/>
                <a:cs typeface="PingFang SC"/>
              </a:defRPr>
            </a:pPr>
            <a:r>
              <a:rPr sz="1800" b="1" i="0">
                <a:solidFill>
                  <a:srgbClr val="B86E4B"/>
                </a:solidFill>
                <a:latin typeface="PingFang SC"/>
                <a:ea typeface="PingFang SC"/>
                <a:cs typeface="PingFang SC"/>
              </a:rPr>
              <a:t>身体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ACBC41F-23D5-43D4-A452-FE5E970A6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3057525"/>
            <a:ext cx="16383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12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代谢、肌肉、睡眠、感官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4A153FB-3727-4EF4-BB43-0ED3791D9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781300"/>
            <a:ext cx="299085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EF14029-DBE5-4C8A-BF31-4F3290351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781300"/>
            <a:ext cx="29908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A2D35"/>
          </a:solidFill>
          <a:ln xmlns:a="http://schemas.openxmlformats.org/drawingml/2006/main" w="9525">
            <a:solidFill>
              <a:srgbClr val="6A2D35"/>
            </a:solidFill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636452C-3C50-407A-987E-3D4F51626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028950"/>
            <a:ext cx="6667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800" b="1" i="0">
                <a:solidFill>
                  <a:srgbClr val="6A2D35"/>
                </a:solidFill>
                <a:latin typeface="PingFang SC"/>
                <a:ea typeface="PingFang SC"/>
                <a:cs typeface="PingFang SC"/>
              </a:defRPr>
            </a:pPr>
            <a:r>
              <a:rPr sz="1800" b="1" i="0">
                <a:solidFill>
                  <a:srgbClr val="6A2D35"/>
                </a:solidFill>
                <a:latin typeface="PingFang SC"/>
                <a:ea typeface="PingFang SC"/>
                <a:cs typeface="PingFang SC"/>
              </a:rPr>
              <a:t>记忆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509DBEF-417B-43BC-870E-A33940B4D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057525"/>
            <a:ext cx="16383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12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认知、情绪、家族故事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120FDA7-5041-418B-B303-C11B9D4C0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133850"/>
            <a:ext cx="299085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3C00A8C-EF6A-4034-8AD1-9F84AB932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133850"/>
            <a:ext cx="29908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963"/>
          </a:solidFill>
          <a:ln xmlns:a="http://schemas.openxmlformats.org/drawingml/2006/main" w="9525">
            <a:solidFill>
              <a:srgbClr val="B89963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56A285B-4C64-4A2E-938B-D87107430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381500"/>
            <a:ext cx="6667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800" b="1" i="0">
                <a:solidFill>
                  <a:srgbClr val="B89963"/>
                </a:solidFill>
                <a:latin typeface="PingFang SC"/>
                <a:ea typeface="PingFang SC"/>
                <a:cs typeface="PingFang SC"/>
              </a:defRPr>
            </a:pPr>
            <a:r>
              <a:rPr sz="1800" b="1" i="0">
                <a:solidFill>
                  <a:srgbClr val="B89963"/>
                </a:solidFill>
                <a:latin typeface="PingFang SC"/>
                <a:ea typeface="PingFang SC"/>
                <a:cs typeface="PingFang SC"/>
              </a:rPr>
              <a:t>未来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08A3CDB-3F80-4722-A9BD-B48036419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4410075"/>
            <a:ext cx="16383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12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AI、细胞、再生医学边界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A7A931A-9A31-4904-B295-4025C54A9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4133850"/>
            <a:ext cx="299085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C0766FA-E835-4619-B28F-38148E0D8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4133850"/>
            <a:ext cx="29908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9926E"/>
          </a:solidFill>
          <a:ln xmlns:a="http://schemas.openxmlformats.org/drawingml/2006/main" w="9525">
            <a:solidFill>
              <a:srgbClr val="89926E"/>
            </a:solidFill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9B7C686-845D-4246-A184-353086DD5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4381500"/>
            <a:ext cx="6667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800" b="1" i="0">
                <a:solidFill>
                  <a:srgbClr val="89926E"/>
                </a:solidFill>
                <a:latin typeface="PingFang SC"/>
                <a:ea typeface="PingFang SC"/>
                <a:cs typeface="PingFang SC"/>
              </a:defRPr>
            </a:pPr>
            <a:r>
              <a:rPr sz="1800" b="1" i="0">
                <a:solidFill>
                  <a:srgbClr val="89926E"/>
                </a:solidFill>
                <a:latin typeface="PingFang SC"/>
                <a:ea typeface="PingFang SC"/>
                <a:cs typeface="PingFang SC"/>
              </a:rPr>
              <a:t>传承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391B9EE-E254-4D32-9BD5-FC3B5CCC7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4410075"/>
            <a:ext cx="16383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12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家庭健康、代际照护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063216E-CF05-4C66-82E2-D7A28C6D7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133850"/>
            <a:ext cx="299085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76FC135-A923-4638-94CD-8513F0A5B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133850"/>
            <a:ext cx="29908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201C"/>
          </a:solidFill>
          <a:ln xmlns:a="http://schemas.openxmlformats.org/drawingml/2006/main" w="9525">
            <a:solidFill>
              <a:srgbClr val="17201C"/>
            </a:solidFill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D62ACE6-53A6-45B6-9182-A7DF044EA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381500"/>
            <a:ext cx="6667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80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180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美感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8A09619-A34C-445C-A877-FFF2E94D4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4410075"/>
            <a:ext cx="16383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12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艺术疗愈、空间与生活方式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EA0CA9B-D436-4DD6-BBC4-5AA2EC9CB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753100"/>
            <a:ext cx="981075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425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1425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每个主题都可以延展为：展览单元、专家沙龙、客户内容、会员活动与健康服务入口。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D199A4B-3CE6-42D0-9686-80E4D9FD2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15100"/>
            <a:ext cx="962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5FD302C-4F90-44E8-AF8D-800EFF2CA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10350"/>
            <a:ext cx="3619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75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75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Longevity &amp; Life Gallery | Concept proposal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BAE0971-BFB5-4252-AB05-2C2434FCE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572250"/>
            <a:ext cx="4953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12000"/>
              </a:lnSpc>
              <a:buNone/>
              <a:defRPr sz="9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9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26460527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6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45AD829-C690-496C-A577-90EDC3DB9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334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E4B"/>
          </a:solidFill>
          <a:ln xmlns:a="http://schemas.openxmlformats.org/drawingml/2006/main" w="9525">
            <a:solidFill>
              <a:srgbClr val="B86E4B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75E255E-3316-4960-8446-A899B36C1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95300"/>
            <a:ext cx="34290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08  PRODUCT SYSTEM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1468EFC-492E-4E3C-A337-FE83624C1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14400"/>
            <a:ext cx="723900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925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2925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画廊要被设计成产品矩阵，而不是一次性展览项目。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FA1093F-375B-482B-84C6-9DD08BC77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705100"/>
            <a:ext cx="10553700" cy="2419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9879030-AC31-44FB-98AC-25B571E5C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876550"/>
            <a:ext cx="12192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1" i="0">
                <a:solidFill>
                  <a:srgbClr val="5D6B48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 i="0">
                <a:solidFill>
                  <a:srgbClr val="5D6B48"/>
                </a:solidFill>
                <a:latin typeface="PingFang SC"/>
                <a:ea typeface="PingFang SC"/>
                <a:cs typeface="PingFang SC"/>
              </a:rPr>
              <a:t>引流产品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125A4E1-C1D9-4147-8460-2CC944A41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876550"/>
            <a:ext cx="43815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0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开放展览 / 城市艺术活动 / 品牌联名内容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0713B61-B22B-4456-AA5F-D12BE1221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2876550"/>
            <a:ext cx="28194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12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扩大声量，筛选潜在客户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3B39110-744B-47F4-A7EE-FB055E191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295650"/>
            <a:ext cx="10134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4EF5961-7784-4A25-A3CF-609C7F1E5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409950"/>
            <a:ext cx="12192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1" i="0">
                <a:solidFill>
                  <a:srgbClr val="B86E4B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 i="0">
                <a:solidFill>
                  <a:srgbClr val="B86E4B"/>
                </a:solidFill>
                <a:latin typeface="PingFang SC"/>
                <a:ea typeface="PingFang SC"/>
                <a:cs typeface="PingFang SC"/>
              </a:rPr>
              <a:t>信任产品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6FB341E-12B6-4677-87C4-660E3594F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409950"/>
            <a:ext cx="43815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0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闭门沙龙 / 医学艺术对谈 / 生命主题晚宴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501E0FB-4DB5-4E64-BE5E-1BEB9B76E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3409950"/>
            <a:ext cx="28194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12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建立专业信任与情感连接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4121B92-9BBE-443D-AC90-C1CD5D726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829050"/>
            <a:ext cx="10134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F6DDE6A-D558-4076-B727-24F0481BC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943350"/>
            <a:ext cx="12192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1" i="0">
                <a:solidFill>
                  <a:srgbClr val="6A2D35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 i="0">
                <a:solidFill>
                  <a:srgbClr val="6A2D35"/>
                </a:solidFill>
                <a:latin typeface="PingFang SC"/>
                <a:ea typeface="PingFang SC"/>
                <a:cs typeface="PingFang SC"/>
              </a:rPr>
              <a:t>转化产品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5596756-CDFA-4B66-AC84-1182C5AA7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943350"/>
            <a:ext cx="43815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0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长寿评估体验日 / 医生解读 / 会员咨询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3B33814-D7D6-4D96-9EAA-5E0EB3ACC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3943350"/>
            <a:ext cx="28194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12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进入长寿方舟服务路径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5BA747E-7007-4F92-9314-9E90FAD2D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362450"/>
            <a:ext cx="10134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92C43D6-B512-48C6-A892-FE6984180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476750"/>
            <a:ext cx="12192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1" i="0">
                <a:solidFill>
                  <a:srgbClr val="B89963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 i="0">
                <a:solidFill>
                  <a:srgbClr val="B89963"/>
                </a:solidFill>
                <a:latin typeface="PingFang SC"/>
                <a:ea typeface="PingFang SC"/>
                <a:cs typeface="PingFang SC"/>
              </a:rPr>
              <a:t>留存产品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8858AD0-FF41-434C-9642-615F96372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476750"/>
            <a:ext cx="43815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275" b="0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年度会员展 / 家庭健康档案 / 私人活动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0EB83EB-20F8-42CF-9D88-E181CF6A4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4476750"/>
            <a:ext cx="28194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12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复访、复购、转介绍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5E4810C-0DD5-4C57-BB9B-4AC337DBD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619750"/>
            <a:ext cx="99060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65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建议 MVP：先做 1 个主题展 + 2 场闭门沙龙 + 1 个长寿评估体验日，验证客户转化路径。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1D7A445-74E3-4043-87B2-DF78F228E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15100"/>
            <a:ext cx="962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A83D353-463F-4EB4-8213-DE90CCDDD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10350"/>
            <a:ext cx="3619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75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75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Longevity &amp; Life Gallery | Concept proposal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F97B82F-4484-4EA1-A73D-B03C05997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572250"/>
            <a:ext cx="4953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12000"/>
              </a:lnSpc>
              <a:buNone/>
              <a:defRPr sz="9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9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88619622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6F1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B877EB7-F4B3-415B-AC01-AF975EC58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334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E4B"/>
          </a:solidFill>
          <a:ln xmlns:a="http://schemas.openxmlformats.org/drawingml/2006/main" w="9525">
            <a:solidFill>
              <a:srgbClr val="B86E4B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93ADA03-722B-46B7-A265-43D098141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95300"/>
            <a:ext cx="34290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09  RISK CONTROL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6F09956-AD1F-4A70-B431-EA120442C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14400"/>
            <a:ext cx="723900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925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2925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合规边界要前置：让艺术成为信任入口，而不是资金交易风险。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04E6C2F-8E21-4BB7-B3F7-3BCF6EE00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647950"/>
            <a:ext cx="3200400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7A1F49D-5289-4106-865A-407BAAC96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647950"/>
            <a:ext cx="57150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A2D35"/>
          </a:solidFill>
          <a:ln xmlns:a="http://schemas.openxmlformats.org/drawingml/2006/main" w="9525">
            <a:solidFill>
              <a:srgbClr val="6A2D35"/>
            </a:solidFill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432DC73-322E-4BB5-80A8-E120C1E05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819400"/>
            <a:ext cx="28194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50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150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艺术交易与医疗服务分账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D42785B-6C6B-407F-8A18-0010530B1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200400"/>
            <a:ext cx="2781300" cy="129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22000"/>
              </a:lnSpc>
              <a:buNone/>
              <a:defRPr sz="12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医疗服务、会员活动、艺术品销售必须合同、发票、付款路径独立，避免互相包装。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F234CDB-3E25-47D9-AFF7-79088AD53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647950"/>
            <a:ext cx="3200400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C3E4B3E-AB8D-4FFC-934D-686135E6B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647950"/>
            <a:ext cx="57150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E4B"/>
          </a:solidFill>
          <a:ln xmlns:a="http://schemas.openxmlformats.org/drawingml/2006/main" w="9525">
            <a:solidFill>
              <a:srgbClr val="B86E4B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37BE07D-620C-4D12-8125-54A41421A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819400"/>
            <a:ext cx="28194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50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150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作品来源与定价透明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EEB43EE-0BD0-417B-95C1-62A548365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3200400"/>
            <a:ext cx="2781300" cy="129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22000"/>
              </a:lnSpc>
              <a:buNone/>
              <a:defRPr sz="12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如涉及作品销售，应建立艺术家授权、作品档案、定价依据、发票与公司账户付款流程。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119C479-0B57-4863-9E80-BAEF5B434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647950"/>
            <a:ext cx="3200400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3EC91F9-17D8-4F3B-AAB9-DE50C61B8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647950"/>
            <a:ext cx="57150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6B48"/>
          </a:solidFill>
          <a:ln xmlns:a="http://schemas.openxmlformats.org/drawingml/2006/main" w="9525">
            <a:solidFill>
              <a:srgbClr val="5D6B48"/>
            </a:solidFill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9A15A5F-D9D3-4CA8-BC3A-5004A8268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819400"/>
            <a:ext cx="28194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50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150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员工不参与不透明资金流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988A87A-C7FF-4B6A-8054-3513E80FC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200400"/>
            <a:ext cx="2781300" cy="1295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22000"/>
              </a:lnSpc>
              <a:buNone/>
              <a:defRPr sz="12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拒绝现金、大额私人转账、第三方代付、关联虚高估值；销售话术不夸大医疗效果。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D4E4AC5-E24D-430B-8274-49D3E1A69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476875"/>
            <a:ext cx="99060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65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 i="0">
                <a:solidFill>
                  <a:srgbClr val="17201C"/>
                </a:solidFill>
                <a:latin typeface="PingFang SC"/>
                <a:ea typeface="PingFang SC"/>
                <a:cs typeface="PingFang SC"/>
              </a:rPr>
              <a:t>我的建议：项目早期以展览、内容、沙龙、会员活动为主，不把高价艺术品交易作为核心商业模型。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C185AE6-D59B-440B-8030-801360DDB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15100"/>
            <a:ext cx="9620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DBF"/>
          </a:solidFill>
          <a:ln xmlns:a="http://schemas.openxmlformats.org/drawingml/2006/main" w="9525">
            <a:solidFill>
              <a:srgbClr val="D7CDBF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3EA23CF-CBBF-4752-812E-D7CD8B486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10350"/>
            <a:ext cx="3619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75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75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Longevity &amp; Life Gallery | Concept proposal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8676B27-68D3-4B81-A9EA-D3B792EC0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6572250"/>
            <a:ext cx="4953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1E8"/>
          </a:solidFill>
          <a:ln xmlns:a="http://schemas.openxmlformats.org/drawingml/2006/main" w="9525">
            <a:solidFill>
              <a:srgbClr val="F6F1E8"/>
            </a:solidFill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12000"/>
              </a:lnSpc>
              <a:buNone/>
              <a:defRPr sz="9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defRPr>
            </a:pPr>
            <a:r>
              <a:rPr sz="900" b="0" i="0">
                <a:solidFill>
                  <a:srgbClr val="6F756F"/>
                </a:solidFill>
                <a:latin typeface="PingFang SC"/>
                <a:ea typeface="PingFang SC"/>
                <a:cs typeface="PingFang SC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18077937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2026-05-25T13:00:59.0020000Z</dcterms:created>
  <dcterms:modified xsi:type="dcterms:W3CDTF">2026-05-25T13:00:59.0020000Z</dcterms:modified>
</coreProperties>
</file>